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9" r:id="rId3"/>
    <p:sldId id="257" r:id="rId4"/>
    <p:sldId id="256" r:id="rId5"/>
    <p:sldId id="263" r:id="rId6"/>
    <p:sldId id="260" r:id="rId7"/>
    <p:sldId id="264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F4957-F982-4053-B717-62D4AFE088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885437-B0BC-40BA-BB89-791E6C7D54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44D5CA-2E81-49FC-B71F-E4E9DAB70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2E161-777A-45A4-9E50-64F2A9AB10F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FB7290-18D1-495B-BE41-00095C852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925A2C-B2C9-4F14-9941-0859F1535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3A154-97DD-4029-9CDE-063B050F0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648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9F5FB-8012-4404-B282-3C93E8FCA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333699-271B-42A1-83F3-B7E098C4BF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78015F-82A6-4A6F-B605-CFC5CB640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2E161-777A-45A4-9E50-64F2A9AB10F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B4206-0EAC-42DD-A5B2-A09CFE74A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B34E1E-2879-46BC-AD78-92B80B162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3A154-97DD-4029-9CDE-063B050F0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62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6CBDF7-5FD8-4108-B86A-8F70E80C9C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F4E3CF-E1F7-4DF3-B4D9-D33C4B03DD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F15C3E-1675-42FF-A75F-5D129038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2E161-777A-45A4-9E50-64F2A9AB10F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C6584F-F5F4-4834-9510-EF3458D58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D89BF-E576-4EF4-951A-EFB35C2C1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3A154-97DD-4029-9CDE-063B050F0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19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CC99D-A1A1-41C1-8ED7-8BAF2138D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737551-29C2-40C1-90B1-302F1AE28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52E1A4-BC6E-44BD-B628-9B31E6A97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2E161-777A-45A4-9E50-64F2A9AB10F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DDB561-CC02-4A8D-8475-DE9BFB896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578C7B-03DA-44FC-ADF2-8FF8FF43E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3A154-97DD-4029-9CDE-063B050F0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310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A933C-B8B6-4E13-BBAD-0B2A8A0C0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DAF020-DF73-4129-A208-2386D1BD77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85057A-4402-4B86-83A5-C53E30476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2E161-777A-45A4-9E50-64F2A9AB10F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0E1BF2-EBDC-4853-AA0E-AF3155F03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D82BBB-A458-44FE-958A-ECEB89FAA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3A154-97DD-4029-9CDE-063B050F0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01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BC5BE-E501-489D-8BBE-4037907D3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38E4E-8495-4331-BCE2-3D789300C9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BB5CCE-F46D-4CCC-B25F-260199D947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4CA58F-D24C-437D-9549-14B89A2E6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2E161-777A-45A4-9E50-64F2A9AB10F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864860-7BD7-4AB0-92E3-692F04839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0031E-D2AB-4787-9AF4-213E622A1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3A154-97DD-4029-9CDE-063B050F0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044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73F29-A89B-42E6-857C-F5D7D46CD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BC36C7-2216-434F-A56D-E205DC3A2D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2C5A1E-B6CA-4A55-BD73-3532320851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2AF8D-E664-481B-8420-E12C9144DD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3D316C-B560-4E9D-8FCC-F14BF00EB8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F76086-9DAE-4460-8FFE-2F961FFCB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2E161-777A-45A4-9E50-64F2A9AB10F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41463C-500B-49DA-9B43-99B5AAAC1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E7710E-2429-43BF-8E05-541C5D1C8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3A154-97DD-4029-9CDE-063B050F0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626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F5630-63DA-4FC4-86F1-E42F5C844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751097-9E78-4399-8606-B4690A4B7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2E161-777A-45A4-9E50-64F2A9AB10F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889F50-E865-4575-B97E-AA44801C2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A72EA9-B28D-4889-80EF-AEAE032CA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3A154-97DD-4029-9CDE-063B050F0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183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42B5B3-25A8-4F62-982A-9C24119E7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2E161-777A-45A4-9E50-64F2A9AB10F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3558C4-4C3A-4BF7-80E1-7FCAE6084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9CF198-3ED3-4BD8-B74D-4FBEC6949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3A154-97DD-4029-9CDE-063B050F0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439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3A298-8882-4FC8-91AB-B622F9690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96C24-92AE-4A65-B932-6DA03643D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9A9A6A-14B1-44DD-97C2-6A8392FB25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1D155D-3018-406B-AED9-8709C76A5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2E161-777A-45A4-9E50-64F2A9AB10F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771601-3059-467E-ABF5-8EDAAE2EC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BADD7B-76F1-42AB-9E8A-244E73D26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3A154-97DD-4029-9CDE-063B050F0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322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74376-BF34-41D1-892B-F6077ACE7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F5A61E-51FE-46ED-ABF3-C20813ECA2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8D7958-96CD-4503-9449-97CE0CD062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3014AA-B369-45F1-93E0-5396E0BBE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2E161-777A-45A4-9E50-64F2A9AB10F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4C7D28-C8C6-4F4F-8B7C-D90DE9F94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E29A2A-77E0-4564-96B5-FAB14849B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3A154-97DD-4029-9CDE-063B050F0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682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DB43FD-D49E-4F2B-865D-E18B870A9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8D5B3D-2134-4838-A763-C686407675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8CF5B-20D5-42E9-B0FC-5FF584D9EB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2E161-777A-45A4-9E50-64F2A9AB10F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B2986F-41AB-4170-9D5F-1AE4C0712B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96CECE-B166-40B9-86BC-DF7170A6DC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3A154-97DD-4029-9CDE-063B050F0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81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tatista.com/statistics/262742/countries-with-the-highest-military-spendin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South_Korea" TargetMode="External"/><Relationship Id="rId3" Type="http://schemas.openxmlformats.org/officeDocument/2006/relationships/hyperlink" Target="https://en.wikipedia.org/wiki/Russia" TargetMode="External"/><Relationship Id="rId7" Type="http://schemas.openxmlformats.org/officeDocument/2006/relationships/hyperlink" Target="https://en.wikipedia.org/wiki/Israel" TargetMode="External"/><Relationship Id="rId2" Type="http://schemas.openxmlformats.org/officeDocument/2006/relationships/hyperlink" Target="https://en.wikipedia.org/wiki/China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n.wikipedia.org/wiki/India" TargetMode="External"/><Relationship Id="rId5" Type="http://schemas.openxmlformats.org/officeDocument/2006/relationships/hyperlink" Target="https://en.wikipedia.org/wiki/United_Kingdom" TargetMode="External"/><Relationship Id="rId4" Type="http://schemas.openxmlformats.org/officeDocument/2006/relationships/hyperlink" Target="https://en.wikipedia.org/wiki/France" TargetMode="External"/><Relationship Id="rId9" Type="http://schemas.openxmlformats.org/officeDocument/2006/relationships/hyperlink" Target="https://en.wikipedia.org/wiki/Germany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ircraft_carrier" TargetMode="External"/><Relationship Id="rId7" Type="http://schemas.openxmlformats.org/officeDocument/2006/relationships/hyperlink" Target="https://en.wikipedia.org/wiki/Gerald_R._Ford-class_aircraft_carrier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Gerald_R._Ford-class_aircraft_carrier#cite_note-GERALD_R_FORD-6" TargetMode="External"/><Relationship Id="rId5" Type="http://schemas.openxmlformats.org/officeDocument/2006/relationships/hyperlink" Target="https://en.wikipedia.org/wiki/Wikipedia:Citation_needed" TargetMode="External"/><Relationship Id="rId4" Type="http://schemas.openxmlformats.org/officeDocument/2006/relationships/hyperlink" Target="https://en.wikipedia.org/wiki/Gerald_R._Ford-class_aircraft_carrier#cite_note-4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JdHh5zn8Zw" TargetMode="External"/><Relationship Id="rId2" Type="http://schemas.openxmlformats.org/officeDocument/2006/relationships/hyperlink" Target="https://en.wikipedia.org/wiki/Gerald_R._Ford-class_aircraft_carrier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List_of_aircraft_carriers" TargetMode="External"/><Relationship Id="rId4" Type="http://schemas.openxmlformats.org/officeDocument/2006/relationships/hyperlink" Target="https://www.youtube.com/watch?v=Xq8bb0U0WhM&amp;t=317s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W28Mb1YvwY&amp;t=2s" TargetMode="External"/><Relationship Id="rId2" Type="http://schemas.openxmlformats.org/officeDocument/2006/relationships/hyperlink" Target="https://www.youtube.com/watch?v=kJswaDq-9i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vsKwBzt7rD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7EA10-27B0-4537-BFE3-57D0A37150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5500" y="4504083"/>
            <a:ext cx="7734300" cy="15204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9CEEFE-1B53-4B41-A89C-F29F622B8F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2500" y="144463"/>
            <a:ext cx="9124950" cy="869950"/>
          </a:xfrm>
        </p:spPr>
        <p:txBody>
          <a:bodyPr>
            <a:normAutofit lnSpcReduction="10000"/>
          </a:bodyPr>
          <a:lstStyle/>
          <a:p>
            <a:r>
              <a:rPr lang="en-US" sz="2800" b="1" dirty="0"/>
              <a:t>US Department of Defense</a:t>
            </a:r>
          </a:p>
          <a:p>
            <a:r>
              <a:rPr lang="en-US" dirty="0"/>
              <a:t>Pentagon</a:t>
            </a:r>
          </a:p>
        </p:txBody>
      </p:sp>
      <p:pic>
        <p:nvPicPr>
          <p:cNvPr id="4098" name="Picture 2" descr="The Pentagon - Designing Buildings Wiki">
            <a:extLst>
              <a:ext uri="{FF2B5EF4-FFF2-40B4-BE49-F238E27FC236}">
                <a16:creationId xmlns:a16="http://schemas.microsoft.com/office/drawing/2014/main" id="{D20D6906-1CDB-4863-8638-2BAF2E9D93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1" y="1014413"/>
            <a:ext cx="7258050" cy="483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35649BE-04E4-4848-97C6-338B739DB0AF}"/>
              </a:ext>
            </a:extLst>
          </p:cNvPr>
          <p:cNvSpPr txBox="1"/>
          <p:nvPr/>
        </p:nvSpPr>
        <p:spPr>
          <a:xfrm>
            <a:off x="1561187" y="6034088"/>
            <a:ext cx="86529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/>
              <a:t>Information provided in this talk is derived from publicly available </a:t>
            </a:r>
          </a:p>
          <a:p>
            <a:pPr algn="ctr"/>
            <a:r>
              <a:rPr lang="en-US" sz="2400" b="1" dirty="0"/>
              <a:t> information on internet and YouTube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6865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List of countries by military expenditures - Wikipedia">
            <a:extLst>
              <a:ext uri="{FF2B5EF4-FFF2-40B4-BE49-F238E27FC236}">
                <a16:creationId xmlns:a16="http://schemas.microsoft.com/office/drawing/2014/main" id="{DD7FD7B1-7097-41CA-99DA-CAF8AA43D6A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407" y="150891"/>
            <a:ext cx="8981118" cy="6556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2971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964DA-E2ED-4653-A37D-7AA076B7D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b="1" i="0" dirty="0">
                <a:solidFill>
                  <a:srgbClr val="0F2741"/>
                </a:solidFill>
                <a:effectLst/>
                <a:latin typeface="Open Sans" panose="020B0606030504020204" pitchFamily="34" charset="0"/>
              </a:rPr>
              <a:t>Countries with the highest military spending worldwide (2020)</a:t>
            </a:r>
            <a:br>
              <a:rPr lang="en-US" sz="2400" b="1" i="0" dirty="0">
                <a:solidFill>
                  <a:srgbClr val="0F2741"/>
                </a:solidFill>
                <a:effectLst/>
                <a:latin typeface="Open Sans" panose="020B0606030504020204" pitchFamily="34" charset="0"/>
              </a:rPr>
            </a:br>
            <a:r>
              <a:rPr lang="en-US" sz="2000" b="0" i="1" dirty="0">
                <a:solidFill>
                  <a:srgbClr val="455F7C"/>
                </a:solidFill>
                <a:effectLst/>
                <a:latin typeface="Open Sans" panose="020B0606030504020204" pitchFamily="34" charset="0"/>
              </a:rPr>
              <a:t>(in billion U.S. dollars)</a:t>
            </a:r>
            <a:br>
              <a:rPr lang="en-US" sz="2400" b="1" i="0" dirty="0">
                <a:solidFill>
                  <a:srgbClr val="0F2741"/>
                </a:solidFill>
                <a:effectLst/>
                <a:latin typeface="Open Sans" panose="020B0606030504020204" pitchFamily="34" charset="0"/>
              </a:rPr>
            </a:b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4C1B2-F9FE-4AF1-B5F0-77B625FAA2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https://www.statista.com/statistics/262742/countries-with-the-highest-military-spending/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347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44848BC-33B1-44F1-9A55-74F170ACF93B}"/>
              </a:ext>
            </a:extLst>
          </p:cNvPr>
          <p:cNvSpPr txBox="1"/>
          <p:nvPr/>
        </p:nvSpPr>
        <p:spPr>
          <a:xfrm>
            <a:off x="733424" y="523012"/>
            <a:ext cx="10410825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In 2018, military expenditure as a percentage of GDP</a:t>
            </a:r>
          </a:p>
          <a:p>
            <a:endParaRPr lang="en-US" sz="3200" b="1" i="0" dirty="0"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  <a:p>
            <a:r>
              <a:rPr lang="en-US" sz="2800" b="1" i="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United States </a:t>
            </a:r>
            <a:r>
              <a:rPr lang="en-US" sz="28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3.2% </a:t>
            </a:r>
          </a:p>
          <a:p>
            <a:r>
              <a:rPr lang="en-US" sz="2800" b="1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China"/>
              </a:rPr>
              <a:t>China</a:t>
            </a:r>
            <a:r>
              <a:rPr lang="en-US" sz="28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1.9%, </a:t>
            </a:r>
          </a:p>
          <a:p>
            <a:r>
              <a:rPr lang="en-US" sz="2800" b="1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3" tooltip="Russia"/>
              </a:rPr>
              <a:t>Russia</a:t>
            </a:r>
            <a:r>
              <a:rPr lang="en-US" sz="28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3.9%, </a:t>
            </a:r>
          </a:p>
          <a:p>
            <a:r>
              <a:rPr lang="en-US" sz="2800" b="1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4" tooltip="France"/>
              </a:rPr>
              <a:t>France</a:t>
            </a:r>
            <a:r>
              <a:rPr lang="en-US" sz="28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2.3%, </a:t>
            </a:r>
          </a:p>
          <a:p>
            <a:r>
              <a:rPr lang="en-US" sz="2800" b="1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5" tooltip="United Kingdom"/>
              </a:rPr>
              <a:t>United Kingdom</a:t>
            </a:r>
            <a:r>
              <a:rPr lang="en-US" sz="28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1.8%, </a:t>
            </a:r>
          </a:p>
          <a:p>
            <a:r>
              <a:rPr lang="en-US" sz="2800" b="1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6" tooltip="India"/>
              </a:rPr>
              <a:t>India</a:t>
            </a:r>
            <a:r>
              <a:rPr lang="en-US" sz="28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2.4%, </a:t>
            </a:r>
          </a:p>
          <a:p>
            <a:r>
              <a:rPr lang="en-US" sz="2800" b="1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7" tooltip="Israel"/>
              </a:rPr>
              <a:t>Israel</a:t>
            </a:r>
            <a:r>
              <a:rPr lang="en-US" sz="28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4.3%, </a:t>
            </a:r>
          </a:p>
          <a:p>
            <a:r>
              <a:rPr lang="en-US" sz="2800" b="1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8" tooltip="South Korea"/>
              </a:rPr>
              <a:t>South Korea</a:t>
            </a:r>
            <a:r>
              <a:rPr lang="en-US" sz="28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2.6% </a:t>
            </a:r>
          </a:p>
          <a:p>
            <a:r>
              <a:rPr lang="en-US" sz="2800" b="1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9" tooltip="Germany"/>
              </a:rPr>
              <a:t>Germany</a:t>
            </a:r>
            <a:r>
              <a:rPr lang="en-US" sz="28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 1.2%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845146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4EBC1-219A-49EF-9B59-19DC3BBE5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944" y="189940"/>
            <a:ext cx="10515600" cy="1325563"/>
          </a:xfrm>
        </p:spPr>
        <p:txBody>
          <a:bodyPr/>
          <a:lstStyle/>
          <a:p>
            <a:r>
              <a:rPr lang="en-US" dirty="0"/>
              <a:t>Ford  Class Aircraft Carrier</a:t>
            </a:r>
          </a:p>
        </p:txBody>
      </p:sp>
      <p:pic>
        <p:nvPicPr>
          <p:cNvPr id="6146" name="Picture 2" descr="USS Gerald Ford EMALS Launching System Suffers Fault During Testing Period  - USNI News">
            <a:extLst>
              <a:ext uri="{FF2B5EF4-FFF2-40B4-BE49-F238E27FC236}">
                <a16:creationId xmlns:a16="http://schemas.microsoft.com/office/drawing/2014/main" id="{6B85A5D8-1A4F-4131-B509-B6BE42479B5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4" y="1607419"/>
            <a:ext cx="7152953" cy="4901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AD0816B-BB6B-4FE0-B162-6659A828C5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610495"/>
              </p:ext>
            </p:extLst>
          </p:nvPr>
        </p:nvGraphicFramePr>
        <p:xfrm>
          <a:off x="7238198" y="1874520"/>
          <a:ext cx="4564178" cy="3202488"/>
        </p:xfrm>
        <a:graphic>
          <a:graphicData uri="http://schemas.openxmlformats.org/drawingml/2006/table">
            <a:tbl>
              <a:tblPr/>
              <a:tblGrid>
                <a:gridCol w="1540042">
                  <a:extLst>
                    <a:ext uri="{9D8B030D-6E8A-4147-A177-3AD203B41FA5}">
                      <a16:colId xmlns:a16="http://schemas.microsoft.com/office/drawing/2014/main" val="1592219855"/>
                    </a:ext>
                  </a:extLst>
                </a:gridCol>
                <a:gridCol w="3024136">
                  <a:extLst>
                    <a:ext uri="{9D8B030D-6E8A-4147-A177-3AD203B41FA5}">
                      <a16:colId xmlns:a16="http://schemas.microsoft.com/office/drawing/2014/main" val="3039920718"/>
                    </a:ext>
                  </a:extLst>
                </a:gridCol>
              </a:tblGrid>
              <a:tr h="356418">
                <a:tc>
                  <a:txBody>
                    <a:bodyPr/>
                    <a:lstStyle/>
                    <a:p>
                      <a:pPr algn="l" fontAlgn="t"/>
                      <a:r>
                        <a:rPr lang="en-US" b="1" dirty="0">
                          <a:effectLst/>
                        </a:rPr>
                        <a:t>Type</a:t>
                      </a:r>
                    </a:p>
                  </a:txBody>
                  <a:tcPr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u="none" strike="noStrike" dirty="0">
                          <a:solidFill>
                            <a:srgbClr val="0645AD"/>
                          </a:solidFill>
                          <a:effectLst/>
                          <a:hlinkClick r:id="rId3" tooltip="Aircraft carrier"/>
                        </a:rPr>
                        <a:t>Aircraft carrier</a:t>
                      </a:r>
                      <a:endParaRPr lang="en-US" dirty="0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5330647"/>
                  </a:ext>
                </a:extLst>
              </a:tr>
              <a:tr h="623731">
                <a:tc>
                  <a:txBody>
                    <a:bodyPr/>
                    <a:lstStyle/>
                    <a:p>
                      <a:pPr algn="l" fontAlgn="t"/>
                      <a:r>
                        <a:rPr lang="en-US" b="1">
                          <a:effectLst/>
                        </a:rPr>
                        <a:t>Displacement</a:t>
                      </a:r>
                    </a:p>
                  </a:txBody>
                  <a:tcPr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About 100,000 long tons (100,000 </a:t>
                      </a:r>
                      <a:r>
                        <a:rPr lang="en-US" dirty="0" err="1">
                          <a:effectLst/>
                        </a:rPr>
                        <a:t>tonnes</a:t>
                      </a:r>
                      <a:r>
                        <a:rPr lang="en-US" dirty="0">
                          <a:effectLst/>
                        </a:rPr>
                        <a:t>) (full load)</a:t>
                      </a:r>
                      <a:r>
                        <a:rPr lang="en-US" b="0" i="0" u="none" strike="noStrike" baseline="30000" dirty="0">
                          <a:solidFill>
                            <a:srgbClr val="0645AD"/>
                          </a:solidFill>
                          <a:effectLst/>
                          <a:hlinkClick r:id="rId4"/>
                        </a:rPr>
                        <a:t>[4]</a:t>
                      </a:r>
                      <a:endParaRPr lang="en-US" dirty="0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750321"/>
                  </a:ext>
                </a:extLst>
              </a:tr>
              <a:tr h="356418">
                <a:tc>
                  <a:txBody>
                    <a:bodyPr/>
                    <a:lstStyle/>
                    <a:p>
                      <a:pPr algn="l" fontAlgn="t"/>
                      <a:r>
                        <a:rPr lang="en-US" b="1">
                          <a:effectLst/>
                        </a:rPr>
                        <a:t>Length</a:t>
                      </a:r>
                    </a:p>
                  </a:txBody>
                  <a:tcPr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1,092 ft (333 m)</a:t>
                      </a:r>
                    </a:p>
                  </a:txBody>
                  <a:tcPr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90037"/>
                  </a:ext>
                </a:extLst>
              </a:tr>
              <a:tr h="459288">
                <a:tc>
                  <a:txBody>
                    <a:bodyPr/>
                    <a:lstStyle/>
                    <a:p>
                      <a:pPr algn="l" fontAlgn="t"/>
                      <a:r>
                        <a:rPr lang="en-US" b="1" dirty="0">
                          <a:effectLst/>
                        </a:rPr>
                        <a:t>Speed</a:t>
                      </a:r>
                    </a:p>
                  </a:txBody>
                  <a:tcPr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buFont typeface="Arial" panose="020B0604020202020204" pitchFamily="34" charset="0"/>
                        <a:buNone/>
                      </a:pPr>
                      <a:r>
                        <a:rPr lang="en-US" dirty="0">
                          <a:effectLst/>
                        </a:rPr>
                        <a:t>35 knots</a:t>
                      </a:r>
                    </a:p>
                  </a:txBody>
                  <a:tcPr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5844665"/>
                  </a:ext>
                </a:extLst>
              </a:tr>
              <a:tr h="356418">
                <a:tc>
                  <a:txBody>
                    <a:bodyPr/>
                    <a:lstStyle/>
                    <a:p>
                      <a:pPr algn="l" fontAlgn="t"/>
                      <a:r>
                        <a:rPr lang="en-US" b="1">
                          <a:effectLst/>
                        </a:rPr>
                        <a:t>Height</a:t>
                      </a:r>
                    </a:p>
                  </a:txBody>
                  <a:tcPr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250 feet (76 m)</a:t>
                      </a:r>
                      <a:r>
                        <a:rPr lang="en-US" baseline="30000" dirty="0">
                          <a:effectLst/>
                        </a:rPr>
                        <a:t>[</a:t>
                      </a:r>
                      <a:r>
                        <a:rPr lang="en-US" i="1" u="none" strike="noStrike" baseline="30000" dirty="0">
                          <a:solidFill>
                            <a:srgbClr val="0645AD"/>
                          </a:solidFill>
                          <a:effectLst/>
                          <a:hlinkClick r:id="rId5" tooltip="Wikipedia:Citation needed"/>
                        </a:rPr>
                        <a:t>citation needed</a:t>
                      </a:r>
                      <a:r>
                        <a:rPr lang="en-US" baseline="30000" dirty="0">
                          <a:effectLst/>
                        </a:rPr>
                        <a:t>]</a:t>
                      </a:r>
                      <a:endParaRPr lang="en-US" dirty="0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547490"/>
                  </a:ext>
                </a:extLst>
              </a:tr>
              <a:tr h="356418">
                <a:tc>
                  <a:txBody>
                    <a:bodyPr/>
                    <a:lstStyle/>
                    <a:p>
                      <a:pPr algn="l" fontAlgn="t"/>
                      <a:r>
                        <a:rPr lang="en-US" b="1">
                          <a:effectLst/>
                        </a:rPr>
                        <a:t>Draft</a:t>
                      </a:r>
                    </a:p>
                  </a:txBody>
                  <a:tcPr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39 ft (12 m)</a:t>
                      </a:r>
                      <a:r>
                        <a:rPr lang="en-US" b="0" i="0" u="none" strike="noStrike" baseline="30000" dirty="0">
                          <a:solidFill>
                            <a:srgbClr val="0645AD"/>
                          </a:solidFill>
                          <a:effectLst/>
                          <a:hlinkClick r:id="rId6"/>
                        </a:rPr>
                        <a:t>[6]</a:t>
                      </a:r>
                      <a:endParaRPr lang="en-US" dirty="0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6151666"/>
                  </a:ext>
                </a:extLst>
              </a:tr>
              <a:tr h="623731">
                <a:tc>
                  <a:txBody>
                    <a:bodyPr/>
                    <a:lstStyle/>
                    <a:p>
                      <a:pPr algn="l" fontAlgn="t"/>
                      <a:r>
                        <a:rPr lang="en-US" b="1" dirty="0">
                          <a:effectLst/>
                        </a:rPr>
                        <a:t>Beam</a:t>
                      </a:r>
                    </a:p>
                  </a:txBody>
                  <a:tcPr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effectLst/>
                        </a:rPr>
                        <a:t>252 ft (77 m) (flight deck)</a:t>
                      </a:r>
                    </a:p>
                    <a:p>
                      <a:pPr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effectLst/>
                        </a:rPr>
                        <a:t>134 ft (41 m) (waterline)</a:t>
                      </a:r>
                    </a:p>
                  </a:txBody>
                  <a:tcPr>
                    <a:lnL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73379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F26B516B-50EC-475D-9D64-50586D3B62B1}"/>
              </a:ext>
            </a:extLst>
          </p:cNvPr>
          <p:cNvSpPr txBox="1"/>
          <p:nvPr/>
        </p:nvSpPr>
        <p:spPr>
          <a:xfrm>
            <a:off x="7238198" y="5167312"/>
            <a:ext cx="515332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b="1" i="0" dirty="0">
                <a:effectLst/>
                <a:latin typeface="Roboto" panose="02000000000000000000" pitchFamily="2" charset="0"/>
                <a:hlinkClick r:id="rId7"/>
              </a:rPr>
              <a:t>https://en.wikipedia.org/wiki/Gerald_R._Ford-class_aircraft_carrier</a:t>
            </a:r>
            <a:endParaRPr lang="en-US" sz="1800" b="1" i="0" dirty="0">
              <a:effectLst/>
              <a:latin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675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261F3-3174-40C9-9971-627B7AB10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Aircraft Carrier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0F1B4-0329-4452-8F21-E82F4AF87E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4945" y="1325563"/>
            <a:ext cx="10515600" cy="40260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i="0" dirty="0">
                <a:effectLst/>
                <a:latin typeface="Roboto" panose="02000000000000000000" pitchFamily="2" charset="0"/>
                <a:hlinkClick r:id="rId2"/>
              </a:rPr>
              <a:t>https://en.wikipedia.org/wiki/Gerald_R._Ford-class_aircraft_carrier</a:t>
            </a:r>
            <a:endParaRPr lang="en-US" sz="1800" b="1" i="0" dirty="0"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endParaRPr lang="en-US" sz="1800" b="1" i="0" dirty="0"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en-US" sz="1800" b="1" i="0" dirty="0">
                <a:effectLst/>
                <a:highlight>
                  <a:srgbClr val="FFFF00"/>
                </a:highlight>
                <a:latin typeface="Roboto" panose="02000000000000000000" pitchFamily="2" charset="0"/>
              </a:rPr>
              <a:t>Scary USS Gerald R. Ford - How Powerful is the CVN-78? US Navy's $13 Billion Aircraft Carrier</a:t>
            </a:r>
            <a:endParaRPr lang="en-US" dirty="0">
              <a:highlight>
                <a:srgbClr val="FFFF00"/>
              </a:highlight>
              <a:hlinkClick r:id="rId3"/>
            </a:endParaRPr>
          </a:p>
          <a:p>
            <a:pPr marL="0" indent="0">
              <a:buNone/>
            </a:pPr>
            <a:r>
              <a:rPr lang="en-US" sz="2400" dirty="0">
                <a:hlinkClick r:id="rId3"/>
              </a:rPr>
              <a:t>https://www.youtube.com/watch?v=sJdHh5zn8Zw</a:t>
            </a:r>
            <a:endParaRPr lang="en-US" sz="2400" b="0" i="0" dirty="0"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endParaRPr lang="en-US" sz="2000" b="1" i="0" dirty="0"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en-US" sz="2000" b="1" i="0" dirty="0">
                <a:effectLst/>
                <a:latin typeface="Roboto" panose="02000000000000000000" pitchFamily="2" charset="0"/>
              </a:rPr>
              <a:t>US Build A New Aircraft Carrier The World Afraid Of</a:t>
            </a:r>
          </a:p>
          <a:p>
            <a:pPr marL="0" indent="0">
              <a:buNone/>
            </a:pPr>
            <a:r>
              <a:rPr lang="en-US" sz="2000" b="0" i="0" dirty="0">
                <a:effectLst/>
                <a:latin typeface="Roboto" panose="02000000000000000000" pitchFamily="2" charset="0"/>
                <a:hlinkClick r:id="rId4"/>
              </a:rPr>
              <a:t>https://www.youtube.com/watch?v=Xq8bb0U0WhM&amp;t=317s</a:t>
            </a:r>
            <a:endParaRPr lang="en-US" sz="2000" dirty="0">
              <a:latin typeface="Roboto" panose="02000000000000000000" pitchFamily="2" charset="0"/>
            </a:endParaRPr>
          </a:p>
          <a:p>
            <a:pPr marL="0" indent="0">
              <a:buNone/>
            </a:pPr>
            <a:endParaRPr lang="en-US" sz="2000" b="1" i="0" dirty="0"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en-US" sz="2000" b="1" i="0" dirty="0">
                <a:effectLst/>
                <a:latin typeface="Roboto" panose="02000000000000000000" pitchFamily="2" charset="0"/>
              </a:rPr>
              <a:t>List of aircraft carriers of the world</a:t>
            </a:r>
          </a:p>
          <a:p>
            <a:pPr marL="0" indent="0">
              <a:buNone/>
            </a:pPr>
            <a:r>
              <a:rPr lang="en-US" sz="2400" b="0" i="0" dirty="0">
                <a:effectLst/>
                <a:latin typeface="Roboto" panose="02000000000000000000" pitchFamily="2" charset="0"/>
                <a:hlinkClick r:id="rId5"/>
              </a:rPr>
              <a:t>https://en.wikipedia.org/wiki/List_of_aircraft_carriers</a:t>
            </a:r>
            <a:endParaRPr lang="en-US" sz="2400" b="0" i="0" dirty="0"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endParaRPr lang="en-US" b="0" i="0" dirty="0"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563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D6FCC-A76E-4092-8C7A-29715B235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F-35 Joint Strike </a:t>
            </a:r>
            <a:r>
              <a:rPr lang="en-US" sz="3600" b="1"/>
              <a:t>Fighter </a:t>
            </a:r>
            <a:endParaRPr lang="en-US" sz="3600" b="1" dirty="0"/>
          </a:p>
        </p:txBody>
      </p:sp>
      <p:pic>
        <p:nvPicPr>
          <p:cNvPr id="7170" name="Picture 2" descr="Poland inks $4.6 billion contract for F-35 fighter jets">
            <a:extLst>
              <a:ext uri="{FF2B5EF4-FFF2-40B4-BE49-F238E27FC236}">
                <a16:creationId xmlns:a16="http://schemas.microsoft.com/office/drawing/2014/main" id="{B1404AD0-0A1D-4357-8A99-36BBAF4019B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438" y="2366281"/>
            <a:ext cx="5591476" cy="2940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Israeli Defense Minister Seeks Third F-35 Squadron – Defense Security  Monitor">
            <a:extLst>
              <a:ext uri="{FF2B5EF4-FFF2-40B4-BE49-F238E27FC236}">
                <a16:creationId xmlns:a16="http://schemas.microsoft.com/office/drawing/2014/main" id="{592A8E40-D444-4AD3-8691-20C2BB247E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2199" y="1992429"/>
            <a:ext cx="5061601" cy="3687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5180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E4E74-E0C3-4C2E-8422-2EB859AE5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F-35 Joint Strike Fighter- Lightning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198BA-F62A-4951-B960-63AF4AB0AE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hlinkClick r:id="rId2"/>
              </a:rPr>
              <a:t>Take off and Landing on an Aircraft Carrier</a:t>
            </a:r>
          </a:p>
          <a:p>
            <a:pPr marL="0" indent="0">
              <a:buNone/>
            </a:pPr>
            <a:endParaRPr lang="en-US" dirty="0">
              <a:hlinkClick r:id="rId2"/>
            </a:endParaRPr>
          </a:p>
          <a:p>
            <a:pPr marL="0" indent="0">
              <a:buNone/>
            </a:pPr>
            <a:r>
              <a:rPr lang="en-US" u="sng" dirty="0">
                <a:hlinkClick r:id="rId2"/>
              </a:rPr>
              <a:t> https://www.youtube.com/watch?v=kJswaDq-9iA</a:t>
            </a:r>
            <a:endParaRPr lang="en-US" u="sng" dirty="0"/>
          </a:p>
          <a:p>
            <a:pPr marL="0" indent="0">
              <a:buNone/>
            </a:pPr>
            <a:endParaRPr lang="en-US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b="0" i="0" dirty="0">
                <a:effectLst/>
                <a:highlight>
                  <a:srgbClr val="FFFF00"/>
                </a:highlight>
                <a:latin typeface="Roboto" panose="02000000000000000000" pitchFamily="2" charset="0"/>
                <a:hlinkClick r:id="rId3"/>
              </a:rPr>
              <a:t>https://www.youtube.com/watch?v=zW28Mb1YvwY&amp;t=2s</a:t>
            </a:r>
            <a:endParaRPr lang="en-US" b="0" i="0" dirty="0">
              <a:effectLst/>
              <a:highlight>
                <a:srgbClr val="FFFF00"/>
              </a:highlight>
              <a:latin typeface="Roboto" panose="02000000000000000000" pitchFamily="2" charset="0"/>
            </a:endParaRPr>
          </a:p>
          <a:p>
            <a:pPr marL="0" indent="0">
              <a:buNone/>
            </a:pPr>
            <a:endParaRPr lang="en-US" b="0" i="0" dirty="0"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endParaRPr lang="en-US" b="0" i="0" dirty="0"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en-US" i="0" dirty="0">
                <a:effectLst/>
                <a:latin typeface="Roboto" panose="02000000000000000000" pitchFamily="2" charset="0"/>
              </a:rPr>
              <a:t>F-35B STOVL Transition, Hover, and Return To Forward Flight - Farnborough Airshow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4"/>
              </a:rPr>
              <a:t>https://www.youtube.com/watch?v=vsKwBzt7rDY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479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945</TotalTime>
  <Words>368</Words>
  <Application>Microsoft Office PowerPoint</Application>
  <PresentationFormat>Widescreen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Open Sans</vt:lpstr>
      <vt:lpstr>Roboto</vt:lpstr>
      <vt:lpstr>Office Theme</vt:lpstr>
      <vt:lpstr>PowerPoint Presentation</vt:lpstr>
      <vt:lpstr>PowerPoint Presentation</vt:lpstr>
      <vt:lpstr>Countries with the highest military spending worldwide (2020) (in billion U.S. dollars) </vt:lpstr>
      <vt:lpstr>PowerPoint Presentation</vt:lpstr>
      <vt:lpstr>Ford  Class Aircraft Carrier</vt:lpstr>
      <vt:lpstr>Aircraft Carrier</vt:lpstr>
      <vt:lpstr>F-35 Joint Strike Fighter </vt:lpstr>
      <vt:lpstr>F-35 Joint Strike Fighter- Lightning 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Mahesh Kumar</dc:creator>
  <cp:lastModifiedBy>Mahesh Kumar</cp:lastModifiedBy>
  <cp:revision>29</cp:revision>
  <dcterms:created xsi:type="dcterms:W3CDTF">2021-08-21T12:03:13Z</dcterms:created>
  <dcterms:modified xsi:type="dcterms:W3CDTF">2021-08-26T15:25:08Z</dcterms:modified>
</cp:coreProperties>
</file>